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3_F02F944A.xml" ContentType="application/vnd.ms-powerpoint.comments+xml"/>
  <Override PartName="/ppt/comments/modernComment_115_A5FCA9BA.xml" ContentType="application/vnd.ms-powerpoint.comments+xml"/>
  <Override PartName="/ppt/notesSlides/notesSlide3.xml" ContentType="application/vnd.openxmlformats-officedocument.presentationml.notesSlide+xml"/>
  <Override PartName="/ppt/comments/modernComment_116_9DADF627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2"/>
  </p:notesMasterIdLst>
  <p:sldIdLst>
    <p:sldId id="262" r:id="rId3"/>
    <p:sldId id="301" r:id="rId4"/>
    <p:sldId id="280" r:id="rId5"/>
    <p:sldId id="302" r:id="rId6"/>
    <p:sldId id="273" r:id="rId7"/>
    <p:sldId id="303" r:id="rId8"/>
    <p:sldId id="304" r:id="rId9"/>
    <p:sldId id="305" r:id="rId10"/>
    <p:sldId id="299" r:id="rId11"/>
    <p:sldId id="306" r:id="rId12"/>
    <p:sldId id="275" r:id="rId13"/>
    <p:sldId id="263" r:id="rId14"/>
    <p:sldId id="277" r:id="rId15"/>
    <p:sldId id="268" r:id="rId16"/>
    <p:sldId id="278" r:id="rId17"/>
    <p:sldId id="269" r:id="rId18"/>
    <p:sldId id="271" r:id="rId19"/>
    <p:sldId id="26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12D1D6-DA65-30C6-ED84-EDF19215FDE8}" name="Heather Talbott" initials="HT" userId="70ce2ba38ced839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 showGuides="1">
      <p:cViewPr varScale="1">
        <p:scale>
          <a:sx n="78" d="100"/>
          <a:sy n="78" d="100"/>
        </p:scale>
        <p:origin x="115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comments/modernComment_113_F02F94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2A86A4-F760-49C4-9EDB-76CA204FB406}" authorId="{E412D1D6-DA65-30C6-ED84-EDF19215FDE8}" created="2023-05-16T19:29:08.0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29649994" sldId="275"/>
      <ac:spMk id="3" creationId="{4A011B69-EBB3-9C21-96C3-E67E39BF69C9}"/>
      <ac:txMk cp="95" len="66">
        <ac:context len="163" hash="3271260209"/>
      </ac:txMk>
    </ac:txMkLst>
    <p188:pos x="5475614" y="1168810"/>
    <p188:txBody>
      <a:bodyPr/>
      <a:lstStyle/>
      <a:p>
        <a:r>
          <a:rPr lang="en-US"/>
          <a:t>Blooms taxonomy objective word needed!!! Structuring/Mapping/Organizing</a:t>
        </a:r>
      </a:p>
    </p188:txBody>
  </p188:cm>
</p188:cmLst>
</file>

<file path=ppt/comments/modernComment_115_A5FCA9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D345CE-05F0-42EB-81D6-A8150B010FA1}" authorId="{E412D1D6-DA65-30C6-ED84-EDF19215FDE8}" created="2023-05-16T19:29:08.0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84799162" sldId="277"/>
      <ac:spMk id="3" creationId="{4A011B69-EBB3-9C21-96C3-E67E39BF69C9}"/>
      <ac:txMk cp="95" len="66">
        <ac:context len="163" hash="3271260209"/>
      </ac:txMk>
    </ac:txMkLst>
    <p188:pos x="5475614" y="1168810"/>
    <p188:txBody>
      <a:bodyPr/>
      <a:lstStyle/>
      <a:p>
        <a:r>
          <a:rPr lang="en-US"/>
          <a:t>Blooms taxonomy objective word needed!!! Structuring/Mapping/Organizing</a:t>
        </a:r>
      </a:p>
    </p188:txBody>
  </p188:cm>
</p188:cmLst>
</file>

<file path=ppt/comments/modernComment_116_9DADF6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78BD5E-8953-4064-93AD-1645106D525F}" authorId="{E412D1D6-DA65-30C6-ED84-EDF19215FDE8}" created="2023-05-16T19:29:08.0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5423655" sldId="278"/>
      <ac:spMk id="3" creationId="{4A011B69-EBB3-9C21-96C3-E67E39BF69C9}"/>
      <ac:txMk cp="95" len="66">
        <ac:context len="163" hash="3271260209"/>
      </ac:txMk>
    </ac:txMkLst>
    <p188:pos x="5475614" y="1168810"/>
    <p188:txBody>
      <a:bodyPr/>
      <a:lstStyle/>
      <a:p>
        <a:r>
          <a:rPr lang="en-US"/>
          <a:t>Blooms taxonomy objective word needed!!! Structuring/Mapping/Organizing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image" Target="../media/image29.jpg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image" Target="../media/image29.jpg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D7B78-F6DC-4167-8E34-AD07A75212B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A71DE1-349A-41FA-A15B-4CBBD66FC256}">
      <dgm:prSet phldrT="[Text]"/>
      <dgm:spPr/>
      <dgm:t>
        <a:bodyPr/>
        <a:lstStyle/>
        <a:p>
          <a:r>
            <a:rPr lang="en-US" dirty="0"/>
            <a:t>Completely Understand</a:t>
          </a:r>
        </a:p>
      </dgm:t>
    </dgm:pt>
    <dgm:pt modelId="{F0C660B3-1157-4E23-914D-7B07B55575D1}" type="parTrans" cxnId="{3982CD4A-64F2-47DF-9624-446DC382C1C3}">
      <dgm:prSet/>
      <dgm:spPr/>
      <dgm:t>
        <a:bodyPr/>
        <a:lstStyle/>
        <a:p>
          <a:endParaRPr lang="en-US"/>
        </a:p>
      </dgm:t>
    </dgm:pt>
    <dgm:pt modelId="{8073BF92-6CBA-4F77-96FE-206924B999D2}" type="sibTrans" cxnId="{3982CD4A-64F2-47DF-9624-446DC382C1C3}">
      <dgm:prSet/>
      <dgm:spPr/>
      <dgm:t>
        <a:bodyPr/>
        <a:lstStyle/>
        <a:p>
          <a:endParaRPr lang="en-US"/>
        </a:p>
      </dgm:t>
    </dgm:pt>
    <dgm:pt modelId="{5898DD26-A814-4C08-8FE4-457023EC1786}">
      <dgm:prSet phldrT="[Text]"/>
      <dgm:spPr/>
      <dgm:t>
        <a:bodyPr/>
        <a:lstStyle/>
        <a:p>
          <a:r>
            <a:rPr lang="en-US" dirty="0"/>
            <a:t>Mostly Understand</a:t>
          </a:r>
        </a:p>
      </dgm:t>
    </dgm:pt>
    <dgm:pt modelId="{2B8F3062-5ED2-4FBD-9515-A157C474DAE7}" type="parTrans" cxnId="{E8B1D0AD-A212-4D64-A87E-10325DA5A257}">
      <dgm:prSet/>
      <dgm:spPr/>
      <dgm:t>
        <a:bodyPr/>
        <a:lstStyle/>
        <a:p>
          <a:endParaRPr lang="en-US"/>
        </a:p>
      </dgm:t>
    </dgm:pt>
    <dgm:pt modelId="{E3209409-47E7-4122-9A90-A0D98651FED0}" type="sibTrans" cxnId="{E8B1D0AD-A212-4D64-A87E-10325DA5A257}">
      <dgm:prSet/>
      <dgm:spPr/>
      <dgm:t>
        <a:bodyPr/>
        <a:lstStyle/>
        <a:p>
          <a:endParaRPr lang="en-US"/>
        </a:p>
      </dgm:t>
    </dgm:pt>
    <dgm:pt modelId="{BE0D89C9-2A98-4412-8B07-231D7D418644}">
      <dgm:prSet phldrT="[Text]"/>
      <dgm:spPr/>
      <dgm:t>
        <a:bodyPr/>
        <a:lstStyle/>
        <a:p>
          <a:r>
            <a:rPr lang="en-US" dirty="0"/>
            <a:t>Understand Pretty Well</a:t>
          </a:r>
        </a:p>
      </dgm:t>
    </dgm:pt>
    <dgm:pt modelId="{4FD56938-1BC6-4A36-88AD-222D9F838434}" type="parTrans" cxnId="{9FE77CEC-215B-4997-9669-A2AF078BA7D1}">
      <dgm:prSet/>
      <dgm:spPr/>
      <dgm:t>
        <a:bodyPr/>
        <a:lstStyle/>
        <a:p>
          <a:endParaRPr lang="en-US"/>
        </a:p>
      </dgm:t>
    </dgm:pt>
    <dgm:pt modelId="{C1107CD5-41FA-4706-9C56-73D9DAADC3EA}" type="sibTrans" cxnId="{9FE77CEC-215B-4997-9669-A2AF078BA7D1}">
      <dgm:prSet/>
      <dgm:spPr/>
      <dgm:t>
        <a:bodyPr/>
        <a:lstStyle/>
        <a:p>
          <a:endParaRPr lang="en-US"/>
        </a:p>
      </dgm:t>
    </dgm:pt>
    <dgm:pt modelId="{39C16425-1417-4435-A41F-F36728B94E00}">
      <dgm:prSet phldrT="[Text]"/>
      <dgm:spPr/>
      <dgm:t>
        <a:bodyPr/>
        <a:lstStyle/>
        <a:p>
          <a:r>
            <a:rPr lang="en-US" dirty="0"/>
            <a:t>Could Use Practice</a:t>
          </a:r>
        </a:p>
      </dgm:t>
    </dgm:pt>
    <dgm:pt modelId="{27E137F3-6E61-482C-ADA1-8F751E5EDFAD}" type="parTrans" cxnId="{71CD098B-AFF5-4E67-8C8C-4AFD94CCDADB}">
      <dgm:prSet/>
      <dgm:spPr/>
      <dgm:t>
        <a:bodyPr/>
        <a:lstStyle/>
        <a:p>
          <a:endParaRPr lang="en-US"/>
        </a:p>
      </dgm:t>
    </dgm:pt>
    <dgm:pt modelId="{421FD411-80C2-4643-827D-3BF48B348855}" type="sibTrans" cxnId="{71CD098B-AFF5-4E67-8C8C-4AFD94CCDADB}">
      <dgm:prSet/>
      <dgm:spPr/>
      <dgm:t>
        <a:bodyPr/>
        <a:lstStyle/>
        <a:p>
          <a:endParaRPr lang="en-US"/>
        </a:p>
      </dgm:t>
    </dgm:pt>
    <dgm:pt modelId="{0D76EBFC-2AF4-4509-8D1B-CC370534610D}">
      <dgm:prSet phldrT="[Text]"/>
      <dgm:spPr/>
      <dgm:t>
        <a:bodyPr/>
        <a:lstStyle/>
        <a:p>
          <a:r>
            <a:rPr lang="en-US" dirty="0"/>
            <a:t>Need Help</a:t>
          </a:r>
        </a:p>
      </dgm:t>
    </dgm:pt>
    <dgm:pt modelId="{893D976A-7203-4D64-9024-96F5372B6261}" type="parTrans" cxnId="{80F1B5BC-40DA-4B1B-866B-B63C60B30213}">
      <dgm:prSet/>
      <dgm:spPr/>
      <dgm:t>
        <a:bodyPr/>
        <a:lstStyle/>
        <a:p>
          <a:endParaRPr lang="en-US"/>
        </a:p>
      </dgm:t>
    </dgm:pt>
    <dgm:pt modelId="{D18C7DD1-0254-4EFF-B9A9-4C3CEDEEB283}" type="sibTrans" cxnId="{80F1B5BC-40DA-4B1B-866B-B63C60B30213}">
      <dgm:prSet/>
      <dgm:spPr/>
      <dgm:t>
        <a:bodyPr/>
        <a:lstStyle/>
        <a:p>
          <a:endParaRPr lang="en-US"/>
        </a:p>
      </dgm:t>
    </dgm:pt>
    <dgm:pt modelId="{C1A65B61-699B-4AE1-AEB1-65C4E311BE3E}">
      <dgm:prSet phldrT="[Text]"/>
      <dgm:spPr/>
      <dgm:t>
        <a:bodyPr/>
        <a:lstStyle/>
        <a:p>
          <a:r>
            <a:rPr lang="en-US" dirty="0"/>
            <a:t>Don’t Understand at All</a:t>
          </a:r>
        </a:p>
      </dgm:t>
    </dgm:pt>
    <dgm:pt modelId="{5964F819-45E3-4D31-A386-132BE4137C70}" type="parTrans" cxnId="{EAF974F0-6C29-4573-B60B-747AB2ED9098}">
      <dgm:prSet/>
      <dgm:spPr/>
      <dgm:t>
        <a:bodyPr/>
        <a:lstStyle/>
        <a:p>
          <a:endParaRPr lang="en-US"/>
        </a:p>
      </dgm:t>
    </dgm:pt>
    <dgm:pt modelId="{D6B3409B-A616-4D17-83DC-27EC7B4702C1}" type="sibTrans" cxnId="{EAF974F0-6C29-4573-B60B-747AB2ED9098}">
      <dgm:prSet/>
      <dgm:spPr/>
      <dgm:t>
        <a:bodyPr/>
        <a:lstStyle/>
        <a:p>
          <a:endParaRPr lang="en-US"/>
        </a:p>
      </dgm:t>
    </dgm:pt>
    <dgm:pt modelId="{C1802B39-2F88-4B2D-B84B-9519882C4AB9}" type="pres">
      <dgm:prSet presAssocID="{A04D7B78-F6DC-4167-8E34-AD07A75212BF}" presName="Name0" presStyleCnt="0">
        <dgm:presLayoutVars>
          <dgm:chMax val="7"/>
          <dgm:chPref val="7"/>
          <dgm:dir/>
        </dgm:presLayoutVars>
      </dgm:prSet>
      <dgm:spPr/>
    </dgm:pt>
    <dgm:pt modelId="{65CF32B0-D465-494E-A5E5-D049AD52B6E8}" type="pres">
      <dgm:prSet presAssocID="{A04D7B78-F6DC-4167-8E34-AD07A75212BF}" presName="Name1" presStyleCnt="0"/>
      <dgm:spPr/>
    </dgm:pt>
    <dgm:pt modelId="{CB0B4BA5-B51B-44EF-A8B2-4AF79354765B}" type="pres">
      <dgm:prSet presAssocID="{A04D7B78-F6DC-4167-8E34-AD07A75212BF}" presName="cycle" presStyleCnt="0"/>
      <dgm:spPr/>
    </dgm:pt>
    <dgm:pt modelId="{A6BFF93A-6E9B-4142-A025-89254F629DDE}" type="pres">
      <dgm:prSet presAssocID="{A04D7B78-F6DC-4167-8E34-AD07A75212BF}" presName="srcNode" presStyleLbl="node1" presStyleIdx="0" presStyleCnt="6"/>
      <dgm:spPr/>
    </dgm:pt>
    <dgm:pt modelId="{40D56713-CA58-4F1C-B3AC-4981E6944DFD}" type="pres">
      <dgm:prSet presAssocID="{A04D7B78-F6DC-4167-8E34-AD07A75212BF}" presName="conn" presStyleLbl="parChTrans1D2" presStyleIdx="0" presStyleCnt="1"/>
      <dgm:spPr/>
    </dgm:pt>
    <dgm:pt modelId="{485E5A3D-F2FA-4C1A-8D0C-A36BE168FDAC}" type="pres">
      <dgm:prSet presAssocID="{A04D7B78-F6DC-4167-8E34-AD07A75212BF}" presName="extraNode" presStyleLbl="node1" presStyleIdx="0" presStyleCnt="6"/>
      <dgm:spPr/>
    </dgm:pt>
    <dgm:pt modelId="{CC428696-3B73-4DA6-ACD0-483B41AB7F0B}" type="pres">
      <dgm:prSet presAssocID="{A04D7B78-F6DC-4167-8E34-AD07A75212BF}" presName="dstNode" presStyleLbl="node1" presStyleIdx="0" presStyleCnt="6"/>
      <dgm:spPr/>
    </dgm:pt>
    <dgm:pt modelId="{E42A51C7-8F73-4001-AC40-BD52905F0C13}" type="pres">
      <dgm:prSet presAssocID="{29A71DE1-349A-41FA-A15B-4CBBD66FC256}" presName="text_1" presStyleLbl="node1" presStyleIdx="0" presStyleCnt="6">
        <dgm:presLayoutVars>
          <dgm:bulletEnabled val="1"/>
        </dgm:presLayoutVars>
      </dgm:prSet>
      <dgm:spPr/>
    </dgm:pt>
    <dgm:pt modelId="{EBB864AB-E7B3-44C6-B7C0-6967899BED6D}" type="pres">
      <dgm:prSet presAssocID="{29A71DE1-349A-41FA-A15B-4CBBD66FC256}" presName="accent_1" presStyleCnt="0"/>
      <dgm:spPr/>
    </dgm:pt>
    <dgm:pt modelId="{4272E791-7657-42CA-9222-DFADF69B4AAF}" type="pres">
      <dgm:prSet presAssocID="{29A71DE1-349A-41FA-A15B-4CBBD66FC256}" presName="accentRepeatNode" presStyleLbl="solidFgAcc1" presStyleIdx="0" presStyleCnt="6"/>
      <dgm:spPr>
        <a:blipFill rotWithShape="0"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FA07385A-EB0C-4CFF-864D-EFB570788382}" type="pres">
      <dgm:prSet presAssocID="{5898DD26-A814-4C08-8FE4-457023EC1786}" presName="text_2" presStyleLbl="node1" presStyleIdx="1" presStyleCnt="6">
        <dgm:presLayoutVars>
          <dgm:bulletEnabled val="1"/>
        </dgm:presLayoutVars>
      </dgm:prSet>
      <dgm:spPr/>
    </dgm:pt>
    <dgm:pt modelId="{CFE77209-E5FA-4F65-B9AA-89A9038F57D1}" type="pres">
      <dgm:prSet presAssocID="{5898DD26-A814-4C08-8FE4-457023EC1786}" presName="accent_2" presStyleCnt="0"/>
      <dgm:spPr/>
    </dgm:pt>
    <dgm:pt modelId="{225E719D-3796-4B95-8BDE-AA3212605EAF}" type="pres">
      <dgm:prSet presAssocID="{5898DD26-A814-4C08-8FE4-457023EC1786}" presName="accentRepeatNode" presStyleLbl="solidFgAcc1" presStyleIdx="1" presStyleCnt="6"/>
      <dgm:spPr>
        <a:blipFill rotWithShape="0">
          <a:blip xmlns:r="http://schemas.openxmlformats.org/officeDocument/2006/relationships"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EB34C775-9E42-4B95-91B3-5F54512158F2}" type="pres">
      <dgm:prSet presAssocID="{BE0D89C9-2A98-4412-8B07-231D7D418644}" presName="text_3" presStyleLbl="node1" presStyleIdx="2" presStyleCnt="6">
        <dgm:presLayoutVars>
          <dgm:bulletEnabled val="1"/>
        </dgm:presLayoutVars>
      </dgm:prSet>
      <dgm:spPr/>
    </dgm:pt>
    <dgm:pt modelId="{782F640C-E9BC-47F5-83B7-8C1688656E61}" type="pres">
      <dgm:prSet presAssocID="{BE0D89C9-2A98-4412-8B07-231D7D418644}" presName="accent_3" presStyleCnt="0"/>
      <dgm:spPr/>
    </dgm:pt>
    <dgm:pt modelId="{7715085C-9185-4A75-AD3C-03790FC277FE}" type="pres">
      <dgm:prSet presAssocID="{BE0D89C9-2A98-4412-8B07-231D7D418644}" presName="accentRepeatNode" presStyleLbl="solidFgAcc1" presStyleIdx="2" presStyleCnt="6"/>
      <dgm:spPr>
        <a:blipFill rotWithShape="0"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457667A0-1E5B-4F7D-9AD8-E89D4AD98FC1}" type="pres">
      <dgm:prSet presAssocID="{39C16425-1417-4435-A41F-F36728B94E00}" presName="text_4" presStyleLbl="node1" presStyleIdx="3" presStyleCnt="6">
        <dgm:presLayoutVars>
          <dgm:bulletEnabled val="1"/>
        </dgm:presLayoutVars>
      </dgm:prSet>
      <dgm:spPr/>
    </dgm:pt>
    <dgm:pt modelId="{A779FD5A-6CFF-40FA-B7DD-747FF27C7267}" type="pres">
      <dgm:prSet presAssocID="{39C16425-1417-4435-A41F-F36728B94E00}" presName="accent_4" presStyleCnt="0"/>
      <dgm:spPr/>
    </dgm:pt>
    <dgm:pt modelId="{A040DCE0-E034-4014-BD3B-AF7952CF1F72}" type="pres">
      <dgm:prSet presAssocID="{39C16425-1417-4435-A41F-F36728B94E00}" presName="accentRepeatNode" presStyleLbl="solidFgAcc1" presStyleIdx="3" presStyleCnt="6"/>
      <dgm:spPr>
        <a:blipFill rotWithShape="0">
          <a:blip xmlns:r="http://schemas.openxmlformats.org/officeDocument/2006/relationships"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E462B0C9-5C8E-4604-938D-2FB22D9AAE8E}" type="pres">
      <dgm:prSet presAssocID="{0D76EBFC-2AF4-4509-8D1B-CC370534610D}" presName="text_5" presStyleLbl="node1" presStyleIdx="4" presStyleCnt="6">
        <dgm:presLayoutVars>
          <dgm:bulletEnabled val="1"/>
        </dgm:presLayoutVars>
      </dgm:prSet>
      <dgm:spPr/>
    </dgm:pt>
    <dgm:pt modelId="{E4A800BF-4295-4C4B-A0FC-C575F5626140}" type="pres">
      <dgm:prSet presAssocID="{0D76EBFC-2AF4-4509-8D1B-CC370534610D}" presName="accent_5" presStyleCnt="0"/>
      <dgm:spPr/>
    </dgm:pt>
    <dgm:pt modelId="{6655BD2D-776C-4A13-B0BE-A7AEC1AF5343}" type="pres">
      <dgm:prSet presAssocID="{0D76EBFC-2AF4-4509-8D1B-CC370534610D}" presName="accentRepeatNode" presStyleLbl="solidFgAcc1" presStyleIdx="4" presStyleCnt="6"/>
      <dgm:spPr>
        <a:blipFill rotWithShape="0">
          <a:blip xmlns:r="http://schemas.openxmlformats.org/officeDocument/2006/relationships"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A482E4F4-6982-42E7-8841-E2EC3CD1E29A}" type="pres">
      <dgm:prSet presAssocID="{C1A65B61-699B-4AE1-AEB1-65C4E311BE3E}" presName="text_6" presStyleLbl="node1" presStyleIdx="5" presStyleCnt="6">
        <dgm:presLayoutVars>
          <dgm:bulletEnabled val="1"/>
        </dgm:presLayoutVars>
      </dgm:prSet>
      <dgm:spPr/>
    </dgm:pt>
    <dgm:pt modelId="{BC53A80D-7DA6-4880-B4E0-F28D2F2D48E7}" type="pres">
      <dgm:prSet presAssocID="{C1A65B61-699B-4AE1-AEB1-65C4E311BE3E}" presName="accent_6" presStyleCnt="0"/>
      <dgm:spPr/>
    </dgm:pt>
    <dgm:pt modelId="{6D26134D-AABC-4AEB-AA71-0F52F7F8F7E0}" type="pres">
      <dgm:prSet presAssocID="{C1A65B61-699B-4AE1-AEB1-65C4E311BE3E}" presName="accentRepeatNode" presStyleLbl="solidFgAcc1" presStyleIdx="5" presStyleCnt="6"/>
      <dgm:spPr>
        <a:blipFill rotWithShape="0">
          <a:blip xmlns:r="http://schemas.openxmlformats.org/officeDocument/2006/relationships"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</dgm:ptLst>
  <dgm:cxnLst>
    <dgm:cxn modelId="{BAEB4E03-FA1A-4681-A52C-AB96D94189BC}" type="presOf" srcId="{5898DD26-A814-4C08-8FE4-457023EC1786}" destId="{FA07385A-EB0C-4CFF-864D-EFB570788382}" srcOrd="0" destOrd="0" presId="urn:microsoft.com/office/officeart/2008/layout/VerticalCurvedList"/>
    <dgm:cxn modelId="{53C3F207-F2FE-4CA9-8425-DC41BEC59197}" type="presOf" srcId="{0D76EBFC-2AF4-4509-8D1B-CC370534610D}" destId="{E462B0C9-5C8E-4604-938D-2FB22D9AAE8E}" srcOrd="0" destOrd="0" presId="urn:microsoft.com/office/officeart/2008/layout/VerticalCurvedList"/>
    <dgm:cxn modelId="{72F87E28-6D94-4D9A-A960-66F27E26734A}" type="presOf" srcId="{8073BF92-6CBA-4F77-96FE-206924B999D2}" destId="{40D56713-CA58-4F1C-B3AC-4981E6944DFD}" srcOrd="0" destOrd="0" presId="urn:microsoft.com/office/officeart/2008/layout/VerticalCurvedList"/>
    <dgm:cxn modelId="{3982CD4A-64F2-47DF-9624-446DC382C1C3}" srcId="{A04D7B78-F6DC-4167-8E34-AD07A75212BF}" destId="{29A71DE1-349A-41FA-A15B-4CBBD66FC256}" srcOrd="0" destOrd="0" parTransId="{F0C660B3-1157-4E23-914D-7B07B55575D1}" sibTransId="{8073BF92-6CBA-4F77-96FE-206924B999D2}"/>
    <dgm:cxn modelId="{3C2E6359-9E08-4BCD-AFFC-344CD682057B}" type="presOf" srcId="{C1A65B61-699B-4AE1-AEB1-65C4E311BE3E}" destId="{A482E4F4-6982-42E7-8841-E2EC3CD1E29A}" srcOrd="0" destOrd="0" presId="urn:microsoft.com/office/officeart/2008/layout/VerticalCurvedList"/>
    <dgm:cxn modelId="{71CD098B-AFF5-4E67-8C8C-4AFD94CCDADB}" srcId="{A04D7B78-F6DC-4167-8E34-AD07A75212BF}" destId="{39C16425-1417-4435-A41F-F36728B94E00}" srcOrd="3" destOrd="0" parTransId="{27E137F3-6E61-482C-ADA1-8F751E5EDFAD}" sibTransId="{421FD411-80C2-4643-827D-3BF48B348855}"/>
    <dgm:cxn modelId="{8175709B-1791-499A-A64D-D380FE7E3C81}" type="presOf" srcId="{29A71DE1-349A-41FA-A15B-4CBBD66FC256}" destId="{E42A51C7-8F73-4001-AC40-BD52905F0C13}" srcOrd="0" destOrd="0" presId="urn:microsoft.com/office/officeart/2008/layout/VerticalCurvedList"/>
    <dgm:cxn modelId="{3C5AF4A7-7A21-44C7-868F-EE42F1CABDD8}" type="presOf" srcId="{BE0D89C9-2A98-4412-8B07-231D7D418644}" destId="{EB34C775-9E42-4B95-91B3-5F54512158F2}" srcOrd="0" destOrd="0" presId="urn:microsoft.com/office/officeart/2008/layout/VerticalCurvedList"/>
    <dgm:cxn modelId="{E8B1D0AD-A212-4D64-A87E-10325DA5A257}" srcId="{A04D7B78-F6DC-4167-8E34-AD07A75212BF}" destId="{5898DD26-A814-4C08-8FE4-457023EC1786}" srcOrd="1" destOrd="0" parTransId="{2B8F3062-5ED2-4FBD-9515-A157C474DAE7}" sibTransId="{E3209409-47E7-4122-9A90-A0D98651FED0}"/>
    <dgm:cxn modelId="{80F1B5BC-40DA-4B1B-866B-B63C60B30213}" srcId="{A04D7B78-F6DC-4167-8E34-AD07A75212BF}" destId="{0D76EBFC-2AF4-4509-8D1B-CC370534610D}" srcOrd="4" destOrd="0" parTransId="{893D976A-7203-4D64-9024-96F5372B6261}" sibTransId="{D18C7DD1-0254-4EFF-B9A9-4C3CEDEEB283}"/>
    <dgm:cxn modelId="{A6FD7EC6-C13B-4D9E-B441-DB27C75DE925}" type="presOf" srcId="{39C16425-1417-4435-A41F-F36728B94E00}" destId="{457667A0-1E5B-4F7D-9AD8-E89D4AD98FC1}" srcOrd="0" destOrd="0" presId="urn:microsoft.com/office/officeart/2008/layout/VerticalCurvedList"/>
    <dgm:cxn modelId="{9FE77CEC-215B-4997-9669-A2AF078BA7D1}" srcId="{A04D7B78-F6DC-4167-8E34-AD07A75212BF}" destId="{BE0D89C9-2A98-4412-8B07-231D7D418644}" srcOrd="2" destOrd="0" parTransId="{4FD56938-1BC6-4A36-88AD-222D9F838434}" sibTransId="{C1107CD5-41FA-4706-9C56-73D9DAADC3EA}"/>
    <dgm:cxn modelId="{EAF974F0-6C29-4573-B60B-747AB2ED9098}" srcId="{A04D7B78-F6DC-4167-8E34-AD07A75212BF}" destId="{C1A65B61-699B-4AE1-AEB1-65C4E311BE3E}" srcOrd="5" destOrd="0" parTransId="{5964F819-45E3-4D31-A386-132BE4137C70}" sibTransId="{D6B3409B-A616-4D17-83DC-27EC7B4702C1}"/>
    <dgm:cxn modelId="{D7EB4CFF-5776-42C4-9019-CFCB1EF41D22}" type="presOf" srcId="{A04D7B78-F6DC-4167-8E34-AD07A75212BF}" destId="{C1802B39-2F88-4B2D-B84B-9519882C4AB9}" srcOrd="0" destOrd="0" presId="urn:microsoft.com/office/officeart/2008/layout/VerticalCurvedList"/>
    <dgm:cxn modelId="{B0379C11-6D3E-4D40-BDE3-8322DE5FDB86}" type="presParOf" srcId="{C1802B39-2F88-4B2D-B84B-9519882C4AB9}" destId="{65CF32B0-D465-494E-A5E5-D049AD52B6E8}" srcOrd="0" destOrd="0" presId="urn:microsoft.com/office/officeart/2008/layout/VerticalCurvedList"/>
    <dgm:cxn modelId="{1EF589FD-C892-4EF4-838A-E457570AD422}" type="presParOf" srcId="{65CF32B0-D465-494E-A5E5-D049AD52B6E8}" destId="{CB0B4BA5-B51B-44EF-A8B2-4AF79354765B}" srcOrd="0" destOrd="0" presId="urn:microsoft.com/office/officeart/2008/layout/VerticalCurvedList"/>
    <dgm:cxn modelId="{4AE9BA77-DC8D-4401-ACC1-BA73C9299C2F}" type="presParOf" srcId="{CB0B4BA5-B51B-44EF-A8B2-4AF79354765B}" destId="{A6BFF93A-6E9B-4142-A025-89254F629DDE}" srcOrd="0" destOrd="0" presId="urn:microsoft.com/office/officeart/2008/layout/VerticalCurvedList"/>
    <dgm:cxn modelId="{580F71BD-67FE-4813-96B7-AEFDA2E6E122}" type="presParOf" srcId="{CB0B4BA5-B51B-44EF-A8B2-4AF79354765B}" destId="{40D56713-CA58-4F1C-B3AC-4981E6944DFD}" srcOrd="1" destOrd="0" presId="urn:microsoft.com/office/officeart/2008/layout/VerticalCurvedList"/>
    <dgm:cxn modelId="{B5568D00-CF1F-49AE-B0F0-52F57216FE43}" type="presParOf" srcId="{CB0B4BA5-B51B-44EF-A8B2-4AF79354765B}" destId="{485E5A3D-F2FA-4C1A-8D0C-A36BE168FDAC}" srcOrd="2" destOrd="0" presId="urn:microsoft.com/office/officeart/2008/layout/VerticalCurvedList"/>
    <dgm:cxn modelId="{2D226565-2C09-46BA-8779-C346568F6EC2}" type="presParOf" srcId="{CB0B4BA5-B51B-44EF-A8B2-4AF79354765B}" destId="{CC428696-3B73-4DA6-ACD0-483B41AB7F0B}" srcOrd="3" destOrd="0" presId="urn:microsoft.com/office/officeart/2008/layout/VerticalCurvedList"/>
    <dgm:cxn modelId="{DC541AC5-848D-428E-9064-0C7920749BF0}" type="presParOf" srcId="{65CF32B0-D465-494E-A5E5-D049AD52B6E8}" destId="{E42A51C7-8F73-4001-AC40-BD52905F0C13}" srcOrd="1" destOrd="0" presId="urn:microsoft.com/office/officeart/2008/layout/VerticalCurvedList"/>
    <dgm:cxn modelId="{AA83EF36-8ACD-4823-AEA2-0EF5A97A022E}" type="presParOf" srcId="{65CF32B0-D465-494E-A5E5-D049AD52B6E8}" destId="{EBB864AB-E7B3-44C6-B7C0-6967899BED6D}" srcOrd="2" destOrd="0" presId="urn:microsoft.com/office/officeart/2008/layout/VerticalCurvedList"/>
    <dgm:cxn modelId="{E49D27C4-D846-4CC5-AE73-CA27271EFE46}" type="presParOf" srcId="{EBB864AB-E7B3-44C6-B7C0-6967899BED6D}" destId="{4272E791-7657-42CA-9222-DFADF69B4AAF}" srcOrd="0" destOrd="0" presId="urn:microsoft.com/office/officeart/2008/layout/VerticalCurvedList"/>
    <dgm:cxn modelId="{B2B096C6-6978-45BE-898F-9E533A2204A5}" type="presParOf" srcId="{65CF32B0-D465-494E-A5E5-D049AD52B6E8}" destId="{FA07385A-EB0C-4CFF-864D-EFB570788382}" srcOrd="3" destOrd="0" presId="urn:microsoft.com/office/officeart/2008/layout/VerticalCurvedList"/>
    <dgm:cxn modelId="{11A02C35-67C3-4F2D-8061-93A4CEA5B23D}" type="presParOf" srcId="{65CF32B0-D465-494E-A5E5-D049AD52B6E8}" destId="{CFE77209-E5FA-4F65-B9AA-89A9038F57D1}" srcOrd="4" destOrd="0" presId="urn:microsoft.com/office/officeart/2008/layout/VerticalCurvedList"/>
    <dgm:cxn modelId="{92532B55-0D19-4E56-B997-F7E12D2FE386}" type="presParOf" srcId="{CFE77209-E5FA-4F65-B9AA-89A9038F57D1}" destId="{225E719D-3796-4B95-8BDE-AA3212605EAF}" srcOrd="0" destOrd="0" presId="urn:microsoft.com/office/officeart/2008/layout/VerticalCurvedList"/>
    <dgm:cxn modelId="{6D9CA449-D57B-4567-8325-FF34A978B4C2}" type="presParOf" srcId="{65CF32B0-D465-494E-A5E5-D049AD52B6E8}" destId="{EB34C775-9E42-4B95-91B3-5F54512158F2}" srcOrd="5" destOrd="0" presId="urn:microsoft.com/office/officeart/2008/layout/VerticalCurvedList"/>
    <dgm:cxn modelId="{34C94EE9-B77C-4671-9A85-3BCD95C9975B}" type="presParOf" srcId="{65CF32B0-D465-494E-A5E5-D049AD52B6E8}" destId="{782F640C-E9BC-47F5-83B7-8C1688656E61}" srcOrd="6" destOrd="0" presId="urn:microsoft.com/office/officeart/2008/layout/VerticalCurvedList"/>
    <dgm:cxn modelId="{ACC3CDEC-68F6-438F-93E1-EEB6FECEE096}" type="presParOf" srcId="{782F640C-E9BC-47F5-83B7-8C1688656E61}" destId="{7715085C-9185-4A75-AD3C-03790FC277FE}" srcOrd="0" destOrd="0" presId="urn:microsoft.com/office/officeart/2008/layout/VerticalCurvedList"/>
    <dgm:cxn modelId="{421CE512-3459-4E14-A1E8-285544C5665D}" type="presParOf" srcId="{65CF32B0-D465-494E-A5E5-D049AD52B6E8}" destId="{457667A0-1E5B-4F7D-9AD8-E89D4AD98FC1}" srcOrd="7" destOrd="0" presId="urn:microsoft.com/office/officeart/2008/layout/VerticalCurvedList"/>
    <dgm:cxn modelId="{5112E683-13FC-476C-B104-5A3B4AC8EB3F}" type="presParOf" srcId="{65CF32B0-D465-494E-A5E5-D049AD52B6E8}" destId="{A779FD5A-6CFF-40FA-B7DD-747FF27C7267}" srcOrd="8" destOrd="0" presId="urn:microsoft.com/office/officeart/2008/layout/VerticalCurvedList"/>
    <dgm:cxn modelId="{879884E3-BA34-45EE-ACCD-90F6F1EAF980}" type="presParOf" srcId="{A779FD5A-6CFF-40FA-B7DD-747FF27C7267}" destId="{A040DCE0-E034-4014-BD3B-AF7952CF1F72}" srcOrd="0" destOrd="0" presId="urn:microsoft.com/office/officeart/2008/layout/VerticalCurvedList"/>
    <dgm:cxn modelId="{74B8535B-2F19-4C50-9909-F00A5CCFB04A}" type="presParOf" srcId="{65CF32B0-D465-494E-A5E5-D049AD52B6E8}" destId="{E462B0C9-5C8E-4604-938D-2FB22D9AAE8E}" srcOrd="9" destOrd="0" presId="urn:microsoft.com/office/officeart/2008/layout/VerticalCurvedList"/>
    <dgm:cxn modelId="{305C15DF-354E-4416-AD43-31D8F6AC9AF0}" type="presParOf" srcId="{65CF32B0-D465-494E-A5E5-D049AD52B6E8}" destId="{E4A800BF-4295-4C4B-A0FC-C575F5626140}" srcOrd="10" destOrd="0" presId="urn:microsoft.com/office/officeart/2008/layout/VerticalCurvedList"/>
    <dgm:cxn modelId="{F48D69A1-8D1F-4C41-B16D-5FAF4F9D5863}" type="presParOf" srcId="{E4A800BF-4295-4C4B-A0FC-C575F5626140}" destId="{6655BD2D-776C-4A13-B0BE-A7AEC1AF5343}" srcOrd="0" destOrd="0" presId="urn:microsoft.com/office/officeart/2008/layout/VerticalCurvedList"/>
    <dgm:cxn modelId="{26CC3C8C-3CA6-4161-90D8-242FE78D70DF}" type="presParOf" srcId="{65CF32B0-D465-494E-A5E5-D049AD52B6E8}" destId="{A482E4F4-6982-42E7-8841-E2EC3CD1E29A}" srcOrd="11" destOrd="0" presId="urn:microsoft.com/office/officeart/2008/layout/VerticalCurvedList"/>
    <dgm:cxn modelId="{10E267E5-E4D3-4FFD-94A4-C25B760E372D}" type="presParOf" srcId="{65CF32B0-D465-494E-A5E5-D049AD52B6E8}" destId="{BC53A80D-7DA6-4880-B4E0-F28D2F2D48E7}" srcOrd="12" destOrd="0" presId="urn:microsoft.com/office/officeart/2008/layout/VerticalCurvedList"/>
    <dgm:cxn modelId="{6B2515BD-ED91-4D29-935B-7D01E43D805D}" type="presParOf" srcId="{BC53A80D-7DA6-4880-B4E0-F28D2F2D48E7}" destId="{6D26134D-AABC-4AEB-AA71-0F52F7F8F7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56713-CA58-4F1C-B3AC-4981E6944DFD}">
      <dsp:nvSpPr>
        <dsp:cNvPr id="0" name=""/>
        <dsp:cNvSpPr/>
      </dsp:nvSpPr>
      <dsp:spPr>
        <a:xfrm>
          <a:off x="-4211773" y="-646248"/>
          <a:ext cx="5018359" cy="5018359"/>
        </a:xfrm>
        <a:prstGeom prst="blockArc">
          <a:avLst>
            <a:gd name="adj1" fmla="val 18900000"/>
            <a:gd name="adj2" fmla="val 2700000"/>
            <a:gd name="adj3" fmla="val 43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A51C7-8F73-4001-AC40-BD52905F0C13}">
      <dsp:nvSpPr>
        <dsp:cNvPr id="0" name=""/>
        <dsp:cNvSpPr/>
      </dsp:nvSpPr>
      <dsp:spPr>
        <a:xfrm>
          <a:off x="301502" y="196203"/>
          <a:ext cx="4055551" cy="3922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Completely Understand</a:t>
          </a:r>
        </a:p>
      </dsp:txBody>
      <dsp:txXfrm>
        <a:off x="301502" y="196203"/>
        <a:ext cx="4055551" cy="392258"/>
      </dsp:txXfrm>
    </dsp:sp>
    <dsp:sp modelId="{4272E791-7657-42CA-9222-DFADF69B4AAF}">
      <dsp:nvSpPr>
        <dsp:cNvPr id="0" name=""/>
        <dsp:cNvSpPr/>
      </dsp:nvSpPr>
      <dsp:spPr>
        <a:xfrm>
          <a:off x="56341" y="147171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7385A-EB0C-4CFF-864D-EFB570788382}">
      <dsp:nvSpPr>
        <dsp:cNvPr id="0" name=""/>
        <dsp:cNvSpPr/>
      </dsp:nvSpPr>
      <dsp:spPr>
        <a:xfrm>
          <a:off x="624162" y="784517"/>
          <a:ext cx="3732891" cy="3922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Mostly Understand</a:t>
          </a:r>
        </a:p>
      </dsp:txBody>
      <dsp:txXfrm>
        <a:off x="624162" y="784517"/>
        <a:ext cx="3732891" cy="392258"/>
      </dsp:txXfrm>
    </dsp:sp>
    <dsp:sp modelId="{225E719D-3796-4B95-8BDE-AA3212605EAF}">
      <dsp:nvSpPr>
        <dsp:cNvPr id="0" name=""/>
        <dsp:cNvSpPr/>
      </dsp:nvSpPr>
      <dsp:spPr>
        <a:xfrm>
          <a:off x="379000" y="735485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4C775-9E42-4B95-91B3-5F54512158F2}">
      <dsp:nvSpPr>
        <dsp:cNvPr id="0" name=""/>
        <dsp:cNvSpPr/>
      </dsp:nvSpPr>
      <dsp:spPr>
        <a:xfrm>
          <a:off x="771706" y="1372831"/>
          <a:ext cx="3585347" cy="3922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Pretty Well</a:t>
          </a:r>
        </a:p>
      </dsp:txBody>
      <dsp:txXfrm>
        <a:off x="771706" y="1372831"/>
        <a:ext cx="3585347" cy="392258"/>
      </dsp:txXfrm>
    </dsp:sp>
    <dsp:sp modelId="{7715085C-9185-4A75-AD3C-03790FC277FE}">
      <dsp:nvSpPr>
        <dsp:cNvPr id="0" name=""/>
        <dsp:cNvSpPr/>
      </dsp:nvSpPr>
      <dsp:spPr>
        <a:xfrm>
          <a:off x="526544" y="1323799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667A0-1E5B-4F7D-9AD8-E89D4AD98FC1}">
      <dsp:nvSpPr>
        <dsp:cNvPr id="0" name=""/>
        <dsp:cNvSpPr/>
      </dsp:nvSpPr>
      <dsp:spPr>
        <a:xfrm>
          <a:off x="771706" y="1960772"/>
          <a:ext cx="3585347" cy="3922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Could Use Practice</a:t>
          </a:r>
        </a:p>
      </dsp:txBody>
      <dsp:txXfrm>
        <a:off x="771706" y="1960772"/>
        <a:ext cx="3585347" cy="392258"/>
      </dsp:txXfrm>
    </dsp:sp>
    <dsp:sp modelId="{A040DCE0-E034-4014-BD3B-AF7952CF1F72}">
      <dsp:nvSpPr>
        <dsp:cNvPr id="0" name=""/>
        <dsp:cNvSpPr/>
      </dsp:nvSpPr>
      <dsp:spPr>
        <a:xfrm>
          <a:off x="526544" y="1911740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2B0C9-5C8E-4604-938D-2FB22D9AAE8E}">
      <dsp:nvSpPr>
        <dsp:cNvPr id="0" name=""/>
        <dsp:cNvSpPr/>
      </dsp:nvSpPr>
      <dsp:spPr>
        <a:xfrm>
          <a:off x="624162" y="2549086"/>
          <a:ext cx="3732891" cy="3922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Need Help</a:t>
          </a:r>
        </a:p>
      </dsp:txBody>
      <dsp:txXfrm>
        <a:off x="624162" y="2549086"/>
        <a:ext cx="3732891" cy="392258"/>
      </dsp:txXfrm>
    </dsp:sp>
    <dsp:sp modelId="{6655BD2D-776C-4A13-B0BE-A7AEC1AF5343}">
      <dsp:nvSpPr>
        <dsp:cNvPr id="0" name=""/>
        <dsp:cNvSpPr/>
      </dsp:nvSpPr>
      <dsp:spPr>
        <a:xfrm>
          <a:off x="379000" y="2500054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2E4F4-6982-42E7-8841-E2EC3CD1E29A}">
      <dsp:nvSpPr>
        <dsp:cNvPr id="0" name=""/>
        <dsp:cNvSpPr/>
      </dsp:nvSpPr>
      <dsp:spPr>
        <a:xfrm>
          <a:off x="301502" y="3137400"/>
          <a:ext cx="4055551" cy="3922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35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Don’t Understand at All</a:t>
          </a:r>
        </a:p>
      </dsp:txBody>
      <dsp:txXfrm>
        <a:off x="301502" y="3137400"/>
        <a:ext cx="4055551" cy="392258"/>
      </dsp:txXfrm>
    </dsp:sp>
    <dsp:sp modelId="{6D26134D-AABC-4AEB-AA71-0F52F7F8F7E0}">
      <dsp:nvSpPr>
        <dsp:cNvPr id="0" name=""/>
        <dsp:cNvSpPr/>
      </dsp:nvSpPr>
      <dsp:spPr>
        <a:xfrm>
          <a:off x="56341" y="3088367"/>
          <a:ext cx="490323" cy="490323"/>
        </a:xfrm>
        <a:prstGeom prst="ellipse">
          <a:avLst/>
        </a:prstGeom>
        <a:blipFill rotWithShape="0">
          <a:blip xmlns:r="http://schemas.openxmlformats.org/officeDocument/2006/relationships"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B3532-E6E7-47FF-97C8-85EE7A0CBD49}" type="datetimeFigureOut">
              <a:rPr lang="en-US" smtClean="0"/>
              <a:t>2024-06-13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47CEC-71EA-4A12-B46A-606C2FDE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https://www.classpop.com/magazine/how-to-swing-dance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86A77-BF61-4EE5-A441-83336B0DA3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994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https://upload.wikimedia.org/wikipedia/commons/thumb/2/20/Critical_Thinking_Skills_Diagram.svg/2048px-Critical_Thinking_Skills_Diagram.svg.png</a:t>
            </a:r>
          </a:p>
          <a:p>
            <a:r>
              <a:rPr lang="en-US"/>
              <a:t>https://innovativeteachingideas.com/blog/critical-thinking-for-teachers-and-students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47CEC-71EA-4A12-B46A-606C2FDEA1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4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https://www.lirvin.net/WGuides/wprocess.htm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47CEC-71EA-4A12-B46A-606C2FDEA1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0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https://phdcomics.com/comics/archive.php?comicid=515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47CEC-71EA-4A12-B46A-606C2FDEA1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social sciences, natural sciences, or engineering and computer sciences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47CEC-71EA-4A12-B46A-606C2FDEA1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2024-06-13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64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2024-06-13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2024-06-13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95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61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880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78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9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1" y="933451"/>
            <a:ext cx="6019801" cy="524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33451"/>
            <a:ext cx="6007100" cy="524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60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38214"/>
            <a:ext cx="59975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29537" y="1762127"/>
            <a:ext cx="6027113" cy="4427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938214"/>
            <a:ext cx="6027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762127"/>
            <a:ext cx="6007100" cy="4427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E714BE-D0DC-CCFE-9649-0D407F26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33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248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97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1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1" y="1"/>
            <a:ext cx="8064500" cy="61150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590675"/>
            <a:ext cx="3932237" cy="45243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93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2024-06-13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51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2" y="933451"/>
            <a:ext cx="4020067" cy="5691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4497" y="933451"/>
            <a:ext cx="4011585" cy="5691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B1D82F4-118E-8155-546C-B0A55F7DD4A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0513" y="933451"/>
            <a:ext cx="4011585" cy="5691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1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2024-06-13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2024-06-13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6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2024-06-13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85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2024-06-13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41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2024-06-13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0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2024-06-13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6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2024-06-13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6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33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33451"/>
            <a:ext cx="12192000" cy="5314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24400" y="6346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2024-06-13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53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36100" y="63531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10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80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13_F02F944A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op14.wildapricot.org/resources/Documents/MAP%20McNair%20National%20Journal%20Oct.2022%20-%20FINAL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15_A5FCA9BA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16_9DADF6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svg"/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myquiz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6280-98FC-95C5-D87C-444A0D8D2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sz="5400"/>
              <a:t>McNair Academic Writing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56C07C4-56B1-43B2-9CAD-EE4BC2341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Heather Talbott</a:t>
            </a:r>
          </a:p>
          <a:p>
            <a:r>
              <a:rPr lang="en-US" dirty="0"/>
              <a:t>University of Wyoming McNair Scholar’s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88151-39C5-3A01-B96A-55AFE9E2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8A0168-EB40-45AF-89A1-87DE0A55FFC6}" type="datetime1">
              <a:rPr lang="en-US" smtClean="0"/>
              <a:pPr>
                <a:spcAft>
                  <a:spcPts val="600"/>
                </a:spcAft>
              </a:pPr>
              <a:t>2024-06-13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C76F4-1070-5ABE-BF1D-C75F4086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4721B-68D6-CD69-9FA8-5F248438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9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7EF3-91AE-4796-6993-5A4BBF85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Thinking</a:t>
            </a:r>
          </a:p>
        </p:txBody>
      </p:sp>
      <p:pic>
        <p:nvPicPr>
          <p:cNvPr id="8" name="Picture 2" descr="A triangle of learning concepts. In the center, is &quot;Empower Student&quot;. Surrounding the central triangle is &quot;Supportive Learning Environment&quot;, &quot;Growth Mindset&quot;, and &quot;Critical Thinking&quot;.">
            <a:extLst>
              <a:ext uri="{FF2B5EF4-FFF2-40B4-BE49-F238E27FC236}">
                <a16:creationId xmlns:a16="http://schemas.microsoft.com/office/drawing/2014/main" id="{CF68EDAD-5009-1B2B-EE0C-05F7A309D0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4" t="-50786" r="25000" b="50008"/>
          <a:stretch/>
        </p:blipFill>
        <p:spPr bwMode="auto">
          <a:xfrm>
            <a:off x="838200" y="-306162"/>
            <a:ext cx="3857625" cy="5854553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C19B7-C624-254D-A343-FCC53D65E9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“The function of education is to teach one to think intensively and to think critically. Intelligence plus character – that is the goal of true education.”</a:t>
            </a:r>
          </a:p>
          <a:p>
            <a:pPr lvl="1"/>
            <a:r>
              <a:rPr lang="en-US" sz="2400" dirty="0"/>
              <a:t>Martin Luther King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00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7"/>
    </mc:Choice>
    <mc:Fallback xmlns="">
      <p:transition spd="slow" advTm="4182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D391A-098E-49EF-4811-A63B3238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Course Goals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528A49F-B706-4CD3-8311-D627B5B5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5" y="1904999"/>
            <a:ext cx="3480356" cy="4137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pic>
        <p:nvPicPr>
          <p:cNvPr id="9" name="Content Placeholder 8" descr="Scroll with solid fill">
            <a:extLst>
              <a:ext uri="{FF2B5EF4-FFF2-40B4-BE49-F238E27FC236}">
                <a16:creationId xmlns:a16="http://schemas.microsoft.com/office/drawing/2014/main" id="{D0938C8B-D7C4-1BB4-EB26-CC9EA5578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704252"/>
            <a:ext cx="2667145" cy="26671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1B69-EBB3-9C21-96C3-E67E39BF6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6812" y="2400300"/>
            <a:ext cx="5955773" cy="32724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Writing a submission-ready academic paper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Assessing and reflecting on personal writing process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Skills and tools to succeed at academic writing in graduate school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2427E-4918-FD7E-CE1B-7D31B9B7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C6E85F7-A724-48A4-9D33-CEBC5174E865}" type="datetime1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2024-06-13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F2C9F-A640-FE0B-627D-D10F8110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9D96-84D9-6933-C168-EF9F626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6074" y="1904999"/>
            <a:ext cx="0" cy="413721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649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3BCC-4C33-20C8-6AE6-C1C2AEDD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Paper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E4E779-E9B0-2CCB-0BA5-65F0AD7BED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986916"/>
            <a:ext cx="4319588" cy="2399771"/>
          </a:xfrm>
        </p:spPr>
      </p:pic>
      <p:pic>
        <p:nvPicPr>
          <p:cNvPr id="15" name="Content Placeholder 14">
            <a:hlinkClick r:id="rId3"/>
            <a:extLst>
              <a:ext uri="{FF2B5EF4-FFF2-40B4-BE49-F238E27FC236}">
                <a16:creationId xmlns:a16="http://schemas.microsoft.com/office/drawing/2014/main" id="{CB4D06CF-A136-53E9-2D07-64728A104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22804" y="2057400"/>
            <a:ext cx="2899292" cy="372586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DE326-4CA0-98A9-3685-14125651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2024-06-13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16BE9-9360-7340-868D-3EF19074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13BAB-FAA6-9E34-53AC-729BDA47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7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D391A-098E-49EF-4811-A63B3238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Course Goals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528A49F-B706-4CD3-8311-D627B5B5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5" y="1904999"/>
            <a:ext cx="3480356" cy="4137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pic>
        <p:nvPicPr>
          <p:cNvPr id="9" name="Content Placeholder 8" descr="Scroll with solid fill">
            <a:extLst>
              <a:ext uri="{FF2B5EF4-FFF2-40B4-BE49-F238E27FC236}">
                <a16:creationId xmlns:a16="http://schemas.microsoft.com/office/drawing/2014/main" id="{D0938C8B-D7C4-1BB4-EB26-CC9EA5578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704252"/>
            <a:ext cx="2667145" cy="26671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1B69-EBB3-9C21-96C3-E67E39BF6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6812" y="2400300"/>
            <a:ext cx="5955773" cy="32724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Writing a submission-ready academic paper</a:t>
            </a:r>
          </a:p>
          <a:p>
            <a:r>
              <a:rPr lang="en-US" dirty="0"/>
              <a:t>Assessing and reflecting on personal writing process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Skills and tools to succeed at academic writing in graduate school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2427E-4918-FD7E-CE1B-7D31B9B7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C6E85F7-A724-48A4-9D33-CEBC5174E865}" type="datetime1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2024-06-13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F2C9F-A640-FE0B-627D-D10F8110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9D96-84D9-6933-C168-EF9F626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6074" y="1904999"/>
            <a:ext cx="0" cy="413721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7991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6CB7-9879-F06C-2CAE-1C2491E3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Process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9BF66-6DCD-9379-850D-730BD243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2024-06-13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FEDA0-E757-1B7C-50B0-5831A6C9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DABEF-F017-0EF2-183B-E36C771C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The Writing BASE">
            <a:extLst>
              <a:ext uri="{FF2B5EF4-FFF2-40B4-BE49-F238E27FC236}">
                <a16:creationId xmlns:a16="http://schemas.microsoft.com/office/drawing/2014/main" id="{2DBF3375-0D6C-FD88-D688-6B0CC17E04F7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71" y="2491347"/>
            <a:ext cx="4368590" cy="290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250BB3-384E-D5DD-9F25-175358E03F4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6781" y="2223069"/>
            <a:ext cx="5618162" cy="3449637"/>
          </a:xfrm>
        </p:spPr>
      </p:pic>
    </p:spTree>
    <p:extLst>
      <p:ext uri="{BB962C8B-B14F-4D97-AF65-F5344CB8AC3E}">
        <p14:creationId xmlns:p14="http://schemas.microsoft.com/office/powerpoint/2010/main" val="181222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D391A-098E-49EF-4811-A63B3238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Course Goals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528A49F-B706-4CD3-8311-D627B5B5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5" y="1904999"/>
            <a:ext cx="3480356" cy="4137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pic>
        <p:nvPicPr>
          <p:cNvPr id="9" name="Content Placeholder 8" descr="Scroll with solid fill">
            <a:extLst>
              <a:ext uri="{FF2B5EF4-FFF2-40B4-BE49-F238E27FC236}">
                <a16:creationId xmlns:a16="http://schemas.microsoft.com/office/drawing/2014/main" id="{D0938C8B-D7C4-1BB4-EB26-CC9EA5578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704252"/>
            <a:ext cx="2667145" cy="26671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1B69-EBB3-9C21-96C3-E67E39BF6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6812" y="2400300"/>
            <a:ext cx="5955773" cy="32724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Writing a submission-ready academic paper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Assessing and reflecting on personal writing process</a:t>
            </a:r>
          </a:p>
          <a:p>
            <a:r>
              <a:rPr lang="en-US" dirty="0"/>
              <a:t>Skills and tools to succeed at academic writing in graduate school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2427E-4918-FD7E-CE1B-7D31B9B7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C6E85F7-A724-48A4-9D33-CEBC5174E865}" type="datetime1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2024-06-13</a:t>
            </a:fld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F2C9F-A640-FE0B-627D-D10F8110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all" spc="30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9D96-84D9-6933-C168-EF9F626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63ABC9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63ABC9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6074" y="1904999"/>
            <a:ext cx="0" cy="413721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236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93A61-0365-A55A-151A-8D211E0F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86"/>
            <a:ext cx="9390797" cy="9408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Grad School Map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113A0843-0759-3A8B-23D2-A534A4F4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39" y="1905000"/>
            <a:ext cx="8605119" cy="372888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AC6D8-3A95-A7EC-8436-04A19C1B5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05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12607-186A-8088-91BD-A782CBC52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C6E85F7-A724-48A4-9D33-CEBC5174E865}" type="datetime1">
              <a:rPr lang="en-US" smtClean="0"/>
              <a:pPr>
                <a:spcAft>
                  <a:spcPts val="600"/>
                </a:spcAft>
              </a:pPr>
              <a:t>2024-06-13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B9E91-018C-419D-6066-DEA63127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5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0FA9-C164-F262-7F5D-27B1897A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518-C785-5ABC-0D22-E26CE1F89B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week focus on one part of a typical academic paper</a:t>
            </a:r>
          </a:p>
          <a:p>
            <a:r>
              <a:rPr lang="en-US" dirty="0"/>
              <a:t>Lecture, workshop, and small group discussions</a:t>
            </a:r>
          </a:p>
          <a:p>
            <a:r>
              <a:rPr lang="en-US" dirty="0"/>
              <a:t>Groups of 3 will be reviewing each other’s work twice..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CEA13-5B7C-48ED-4CE2-68B408AC41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IMRaD</a:t>
            </a:r>
            <a:r>
              <a:rPr lang="en-US" dirty="0"/>
              <a:t> (or </a:t>
            </a:r>
            <a:r>
              <a:rPr lang="en-US" dirty="0" err="1"/>
              <a:t>AIMRaD</a:t>
            </a:r>
            <a:r>
              <a:rPr lang="en-US" dirty="0"/>
              <a:t>) is now standard for ~90% of all papers.</a:t>
            </a:r>
          </a:p>
          <a:p>
            <a:r>
              <a:rPr lang="en-US" dirty="0"/>
              <a:t>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dirty="0"/>
              <a:t>bstract)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dirty="0"/>
              <a:t>ntroduction (6/20)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</a:t>
            </a:r>
            <a:r>
              <a:rPr lang="en-US" dirty="0"/>
              <a:t>ethods (6/27)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</a:t>
            </a:r>
            <a:r>
              <a:rPr lang="en-US" dirty="0"/>
              <a:t>esults (7/11)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dirty="0"/>
              <a:t>nd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en-US" dirty="0"/>
              <a:t>iscussion (7/18)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96E84-8FE6-7E34-8A3F-36BE87C6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2024-06-13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5EB04-6192-AEF2-0565-2F6925FE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84B19-84F7-2761-AE64-D99D8CB5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09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807D-3425-239C-C382-D5304E2F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2CBB8-E0AB-D6F2-CFE0-20EB2E51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6"/>
            <a:ext cx="9527275" cy="1936502"/>
          </a:xfrm>
        </p:spPr>
        <p:txBody>
          <a:bodyPr/>
          <a:lstStyle/>
          <a:p>
            <a:r>
              <a:rPr lang="en-US" dirty="0"/>
              <a:t>Class: Tuesday 3-5 PM MST</a:t>
            </a:r>
          </a:p>
          <a:p>
            <a:r>
              <a:rPr lang="en-US" dirty="0"/>
              <a:t>Discord writing study hall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D1E14-564F-0DAC-19B8-5EAB275E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2024-06-13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89174-0254-0D01-E256-C7054FFA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3C7CD-060C-EB6B-5FD0-B4CD3109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D9496DF-79F7-73C6-119B-EF0481047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591271"/>
              </p:ext>
            </p:extLst>
          </p:nvPr>
        </p:nvGraphicFramePr>
        <p:xfrm>
          <a:off x="140494" y="3620883"/>
          <a:ext cx="11911012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910278" imgH="1836638" progId="Excel.Sheet.12">
                  <p:embed/>
                </p:oleObj>
              </mc:Choice>
              <mc:Fallback>
                <p:oleObj name="Worksheet" r:id="rId2" imgW="11910278" imgH="18366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494" y="3620883"/>
                        <a:ext cx="11911012" cy="18367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693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7326-8460-E1D2-ED62-CCC39AFB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89EAC-EB0B-8817-05D1-BEC8ED2570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your feedback throughout the process</a:t>
            </a:r>
          </a:p>
          <a:p>
            <a:r>
              <a:rPr lang="en-US" dirty="0"/>
              <a:t>Rate It! Fist to Five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0FE18-D571-F6D8-601B-A1127FE7E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2024-06-13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51DB1-E98E-5192-2CB1-D4D8C096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6630D-4D7A-796A-D243-F9D04093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4067487-42F6-1D3B-3862-DDBC35055FC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07426811"/>
              </p:ext>
            </p:extLst>
          </p:nvPr>
        </p:nvGraphicFramePr>
        <p:xfrm>
          <a:off x="5969000" y="2057400"/>
          <a:ext cx="4406900" cy="3725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3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ARDIS - Wikipedia">
            <a:extLst>
              <a:ext uri="{FF2B5EF4-FFF2-40B4-BE49-F238E27FC236}">
                <a16:creationId xmlns:a16="http://schemas.microsoft.com/office/drawing/2014/main" id="{B5787435-6CAD-54F5-CE04-58D05A57A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 t="12998" r="27952" b="1724"/>
          <a:stretch/>
        </p:blipFill>
        <p:spPr bwMode="auto">
          <a:xfrm>
            <a:off x="1194257" y="1302861"/>
            <a:ext cx="3164943" cy="49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754F7-CE3E-ABCA-0626-BA6C07ED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6157"/>
            <a:ext cx="3075836" cy="1325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Dr. Who?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D0CB9-8887-E125-9D29-23270EE00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814647"/>
            <a:ext cx="4359199" cy="5412054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University of Wyoming – Class of 2010</a:t>
            </a:r>
          </a:p>
          <a:p>
            <a:pPr lvl="1"/>
            <a:r>
              <a:rPr lang="en-US" dirty="0"/>
              <a:t>B.S. Microbiology/Physiology</a:t>
            </a:r>
          </a:p>
          <a:p>
            <a:pPr lvl="1"/>
            <a:r>
              <a:rPr lang="en-US" dirty="0"/>
              <a:t>McNair Scholar</a:t>
            </a:r>
          </a:p>
          <a:p>
            <a:pPr lvl="1"/>
            <a:r>
              <a:rPr lang="en-US" dirty="0"/>
              <a:t>7 out of 7 grants</a:t>
            </a:r>
          </a:p>
          <a:p>
            <a:r>
              <a:rPr lang="en-US" dirty="0"/>
              <a:t>University of Nebraska Medical Center – Class of 2017</a:t>
            </a:r>
          </a:p>
          <a:p>
            <a:pPr lvl="1"/>
            <a:r>
              <a:rPr lang="en-US" dirty="0"/>
              <a:t>Ph.D. Biochemistry and Molecular Biology</a:t>
            </a:r>
          </a:p>
          <a:p>
            <a:pPr lvl="1"/>
            <a:r>
              <a:rPr lang="en-US" dirty="0"/>
              <a:t>6 first-author publications, 3 out of 3 grants</a:t>
            </a:r>
          </a:p>
          <a:p>
            <a:r>
              <a:rPr lang="en-US" dirty="0"/>
              <a:t>Oregon National Primate Research Center</a:t>
            </a:r>
          </a:p>
          <a:p>
            <a:pPr lvl="1"/>
            <a:r>
              <a:rPr lang="en-US" dirty="0"/>
              <a:t>Postdoc</a:t>
            </a:r>
          </a:p>
          <a:p>
            <a:pPr lvl="1"/>
            <a:r>
              <a:rPr lang="en-US" dirty="0"/>
              <a:t>1 first-author publication (in prep), 2 out of 4 grants</a:t>
            </a:r>
          </a:p>
        </p:txBody>
      </p:sp>
      <p:pic>
        <p:nvPicPr>
          <p:cNvPr id="7" name="Content Placeholder 6" descr="A person taking a selfie on a beach&#10;&#10;Description automatically generated">
            <a:extLst>
              <a:ext uri="{FF2B5EF4-FFF2-40B4-BE49-F238E27FC236}">
                <a16:creationId xmlns:a16="http://schemas.microsoft.com/office/drawing/2014/main" id="{01136F71-B1A9-098B-A31F-18D9880D3A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1A23-7CCC-DC88-CBBE-E8125D3B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Talbott’s Hobbies and Interests</a:t>
            </a:r>
          </a:p>
        </p:txBody>
      </p:sp>
      <p:pic>
        <p:nvPicPr>
          <p:cNvPr id="10" name="Picture 9" descr="Person wearing waterproof jacket, trousers, and boots, pushing metal wheelbarrow in greenhouse lined with plant pots">
            <a:extLst>
              <a:ext uri="{FF2B5EF4-FFF2-40B4-BE49-F238E27FC236}">
                <a16:creationId xmlns:a16="http://schemas.microsoft.com/office/drawing/2014/main" id="{C9BDA1A4-531F-202B-CA59-87FA32C03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58" y="1131707"/>
            <a:ext cx="3510000" cy="2340000"/>
          </a:xfrm>
          <a:prstGeom prst="rect">
            <a:avLst/>
          </a:prstGeom>
        </p:spPr>
      </p:pic>
      <p:pic>
        <p:nvPicPr>
          <p:cNvPr id="12" name="Graphic 11" descr="Seed Packet with solid fill">
            <a:extLst>
              <a:ext uri="{FF2B5EF4-FFF2-40B4-BE49-F238E27FC236}">
                <a16:creationId xmlns:a16="http://schemas.microsoft.com/office/drawing/2014/main" id="{335A4AEE-A496-1ADC-7718-8ACD08632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058" y="1131707"/>
            <a:ext cx="914400" cy="914400"/>
          </a:xfrm>
          <a:prstGeom prst="rect">
            <a:avLst/>
          </a:prstGeom>
        </p:spPr>
      </p:pic>
      <p:pic>
        <p:nvPicPr>
          <p:cNvPr id="14" name="Graphic 13" descr="Storytelling with solid fill">
            <a:extLst>
              <a:ext uri="{FF2B5EF4-FFF2-40B4-BE49-F238E27FC236}">
                <a16:creationId xmlns:a16="http://schemas.microsoft.com/office/drawing/2014/main" id="{30CA38A0-BB9F-9303-54D4-71E983AEF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2444" y="1131707"/>
            <a:ext cx="914400" cy="914400"/>
          </a:xfrm>
          <a:prstGeom prst="rect">
            <a:avLst/>
          </a:prstGeom>
        </p:spPr>
      </p:pic>
      <p:pic>
        <p:nvPicPr>
          <p:cNvPr id="16" name="Picture 15" descr="Close-up of bookshelves in a public library">
            <a:extLst>
              <a:ext uri="{FF2B5EF4-FFF2-40B4-BE49-F238E27FC236}">
                <a16:creationId xmlns:a16="http://schemas.microsoft.com/office/drawing/2014/main" id="{2EFD94FC-A9B5-31D3-EE27-7DED66450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69" y="1131707"/>
            <a:ext cx="3056146" cy="2340000"/>
          </a:xfrm>
          <a:prstGeom prst="rect">
            <a:avLst/>
          </a:prstGeom>
        </p:spPr>
      </p:pic>
      <p:pic>
        <p:nvPicPr>
          <p:cNvPr id="18" name="Graphic 17" descr="Dancing with solid fill">
            <a:extLst>
              <a:ext uri="{FF2B5EF4-FFF2-40B4-BE49-F238E27FC236}">
                <a16:creationId xmlns:a16="http://schemas.microsoft.com/office/drawing/2014/main" id="{EB6A9449-594A-2A41-17CA-E591A52AA2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058" y="3995549"/>
            <a:ext cx="914400" cy="914400"/>
          </a:xfrm>
          <a:prstGeom prst="rect">
            <a:avLst/>
          </a:prstGeom>
        </p:spPr>
      </p:pic>
      <p:pic>
        <p:nvPicPr>
          <p:cNvPr id="1026" name="Picture 2" descr="How to Swing Dance | The 2023 New Dancer's Guide | Classpop!">
            <a:extLst>
              <a:ext uri="{FF2B5EF4-FFF2-40B4-BE49-F238E27FC236}">
                <a16:creationId xmlns:a16="http://schemas.microsoft.com/office/drawing/2014/main" id="{206C0BA2-4B7A-6BB7-56E7-5FCB8546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8" y="3995549"/>
            <a:ext cx="351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Alterations &amp; Tailoring with solid fill">
            <a:extLst>
              <a:ext uri="{FF2B5EF4-FFF2-40B4-BE49-F238E27FC236}">
                <a16:creationId xmlns:a16="http://schemas.microsoft.com/office/drawing/2014/main" id="{1B9103A4-45EF-01AE-733F-541C5F2188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42444" y="3995549"/>
            <a:ext cx="914400" cy="914400"/>
          </a:xfrm>
          <a:prstGeom prst="rect">
            <a:avLst/>
          </a:prstGeom>
        </p:spPr>
      </p:pic>
      <p:pic>
        <p:nvPicPr>
          <p:cNvPr id="22" name="Picture 21" descr="Stitched yellow heart in progress">
            <a:extLst>
              <a:ext uri="{FF2B5EF4-FFF2-40B4-BE49-F238E27FC236}">
                <a16:creationId xmlns:a16="http://schemas.microsoft.com/office/drawing/2014/main" id="{C23F87CF-B80B-2FE6-0A13-334DB2ED09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69" y="3995549"/>
            <a:ext cx="35108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8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A13A76-32F1-97E1-C34F-0539E51BF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Card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23448D-8089-6E06-17A1-B3A1F4FD1B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Write your name LARGE</a:t>
            </a:r>
          </a:p>
          <a:p>
            <a:r>
              <a:rPr lang="en-US" dirty="0"/>
              <a:t>Add some drawings of your interests/hobbies/history/family</a:t>
            </a:r>
          </a:p>
          <a:p>
            <a:r>
              <a:rPr lang="en-US" dirty="0"/>
              <a:t>Decorate as you please (school appropriate)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4D6997-EEBC-16DF-5D84-4E94F8C14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Group Card</a:t>
            </a:r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33993E34-DA76-A576-335A-F17460DEEADB}"/>
              </a:ext>
            </a:extLst>
          </p:cNvPr>
          <p:cNvSpPr>
            <a:spLocks noGrp="1" noChangeAspect="1" noChangeArrowheads="1"/>
          </p:cNvSpPr>
          <p:nvPr>
            <p:ph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Together choose an writing-themed group name.</a:t>
            </a:r>
          </a:p>
          <a:p>
            <a:r>
              <a:rPr lang="en-US" dirty="0"/>
              <a:t>You can use any resource to help generate a name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C8CE32-2C4E-8389-C571-1C82B619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</p:spTree>
    <p:extLst>
      <p:ext uri="{BB962C8B-B14F-4D97-AF65-F5344CB8AC3E}">
        <p14:creationId xmlns:p14="http://schemas.microsoft.com/office/powerpoint/2010/main" val="38069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98AF-8585-135F-895F-B0D2E86C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Group Activity: Peer Group Get-to-Know-You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8EC7-81AD-B252-EA44-702C3B636A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member has ~5 minutes</a:t>
            </a:r>
          </a:p>
          <a:p>
            <a:pPr lvl="1"/>
            <a:r>
              <a:rPr lang="en-US" dirty="0"/>
              <a:t>Name, academic background</a:t>
            </a:r>
          </a:p>
          <a:p>
            <a:pPr lvl="1"/>
            <a:r>
              <a:rPr lang="en-US" dirty="0"/>
              <a:t>Career goals and why you are interested in graduate school</a:t>
            </a:r>
          </a:p>
          <a:p>
            <a:pPr lvl="1"/>
            <a:r>
              <a:rPr lang="en-US" dirty="0"/>
              <a:t>What your summer research project is about</a:t>
            </a:r>
          </a:p>
          <a:p>
            <a:pPr lvl="1"/>
            <a:r>
              <a:rPr lang="en-US" dirty="0"/>
              <a:t>What is your least favorite “ice-breaker</a:t>
            </a:r>
            <a:r>
              <a:rPr lang="en-US"/>
              <a:t>” activity?</a:t>
            </a:r>
            <a:endParaRPr lang="en-US" dirty="0"/>
          </a:p>
          <a:p>
            <a:r>
              <a:rPr lang="en-US" dirty="0"/>
              <a:t>After each member’s talk, each other group member should ask a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D7C2B2-4A53-014E-58E2-88240C1C4B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7FFB492-92CD-616C-5D3D-D496C897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Stephen Heard, author of The Scientist’s Guide to Writing </a:t>
            </a:r>
          </a:p>
        </p:txBody>
      </p:sp>
    </p:spTree>
    <p:extLst>
      <p:ext uri="{BB962C8B-B14F-4D97-AF65-F5344CB8AC3E}">
        <p14:creationId xmlns:p14="http://schemas.microsoft.com/office/powerpoint/2010/main" val="295082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4122-A8F1-AD66-DBBA-10C8B0C9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Philosophy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60321D-56E6-3C71-C356-08B2A28FA2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“If a [student] can't learn the way we teach, maybe we should teach the way they learn” -Ignacio Estrada</a:t>
            </a:r>
          </a:p>
          <a:p>
            <a:endParaRPr lang="en-US" dirty="0"/>
          </a:p>
          <a:p>
            <a:r>
              <a:rPr lang="en-US" dirty="0"/>
              <a:t>My goal is to focus on teaching the way you learn and empowering each of you to reach your maximum potential.</a:t>
            </a:r>
          </a:p>
        </p:txBody>
      </p:sp>
      <p:pic>
        <p:nvPicPr>
          <p:cNvPr id="12" name="Content Placeholder 11" descr="A pyramid of learning concepts. In the center, is &quot;Empower Student&quot;. Surrounding the central triangle on the bottom left is &quot;Supportive Learning Environment&quot;. The bottom right triangle says &quot;Growth Mindset&quot;. The pyramid is capped with a triangle labeled &quot;Critical Thinking&quot;.">
            <a:extLst>
              <a:ext uri="{FF2B5EF4-FFF2-40B4-BE49-F238E27FC236}">
                <a16:creationId xmlns:a16="http://schemas.microsoft.com/office/drawing/2014/main" id="{2BE983A0-93DA-3E3C-6724-3A97FA75A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73" y="1926204"/>
            <a:ext cx="4324954" cy="3258005"/>
          </a:xfrm>
        </p:spPr>
      </p:pic>
    </p:spTree>
    <p:extLst>
      <p:ext uri="{BB962C8B-B14F-4D97-AF65-F5344CB8AC3E}">
        <p14:creationId xmlns:p14="http://schemas.microsoft.com/office/powerpoint/2010/main" val="217654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79"/>
    </mc:Choice>
    <mc:Fallback xmlns="">
      <p:transition spd="slow" advTm="945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7EF3-91AE-4796-6993-5A4BBF85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Supportive Learning Environment</a:t>
            </a:r>
          </a:p>
        </p:txBody>
      </p:sp>
      <p:pic>
        <p:nvPicPr>
          <p:cNvPr id="8" name="Picture 2" descr="A triangle of learning concepts. In the center, is &quot;Empower Student&quot;. Surrounding the central triangle is &quot;Supportive Learning Environment&quot;, &quot;Growth Mindset&quot;, and &quot;Critical Thinking&quot;.">
            <a:extLst>
              <a:ext uri="{FF2B5EF4-FFF2-40B4-BE49-F238E27FC236}">
                <a16:creationId xmlns:a16="http://schemas.microsoft.com/office/drawing/2014/main" id="{CF68EDAD-5009-1B2B-EE0C-05F7A309D0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8" r="49945"/>
          <a:stretch/>
        </p:blipFill>
        <p:spPr bwMode="auto">
          <a:xfrm>
            <a:off x="838200" y="-306162"/>
            <a:ext cx="3857625" cy="5854553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ECCDF-27D4-D282-9879-9E8B44CDD9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Open Sans" panose="020B0606030504020204" pitchFamily="34" charset="0"/>
                <a:hlinkClick r:id="rId3"/>
              </a:rPr>
              <a:t>joinmyquiz.com</a:t>
            </a:r>
            <a:endParaRPr lang="en-US" b="1" i="0" dirty="0">
              <a:effectLst/>
              <a:latin typeface="Open Sans" panose="020B0606030504020204" pitchFamily="34" charset="0"/>
            </a:endParaRPr>
          </a:p>
          <a:p>
            <a:r>
              <a:rPr lang="en-US" b="1" dirty="0">
                <a:latin typeface="Open Sans" panose="020B0606030504020204" pitchFamily="34" charset="0"/>
              </a:rPr>
              <a:t>Join Code: 8219 4311</a:t>
            </a:r>
          </a:p>
          <a:p>
            <a:endParaRPr lang="en-US" dirty="0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EC1C10F-0243-C1BE-F424-FDB42307A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9" y="2292926"/>
            <a:ext cx="4066309" cy="40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6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92"/>
    </mc:Choice>
    <mc:Fallback xmlns="">
      <p:transition spd="slow" advTm="392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C62C-C283-2828-50AF-A42FC0DD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T’s Supportive Learning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B908C-5B9E-080D-7645-48691CD46E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250000"/>
              </a:lnSpc>
            </a:pPr>
            <a:r>
              <a:rPr lang="en-US" dirty="0"/>
              <a:t>Attitude</a:t>
            </a:r>
          </a:p>
          <a:p>
            <a:pPr>
              <a:lnSpc>
                <a:spcPct val="250000"/>
              </a:lnSpc>
            </a:pPr>
            <a:r>
              <a:rPr lang="en-US" dirty="0"/>
              <a:t>Respect</a:t>
            </a:r>
          </a:p>
          <a:p>
            <a:pPr>
              <a:lnSpc>
                <a:spcPct val="250000"/>
              </a:lnSpc>
            </a:pPr>
            <a:r>
              <a:rPr lang="en-US" dirty="0"/>
              <a:t>Support</a:t>
            </a:r>
          </a:p>
          <a:p>
            <a:pPr>
              <a:lnSpc>
                <a:spcPct val="250000"/>
              </a:lnSpc>
            </a:pPr>
            <a:r>
              <a:rPr lang="en-US" dirty="0"/>
              <a:t>Open-mindedness</a:t>
            </a:r>
          </a:p>
          <a:p>
            <a:pPr>
              <a:lnSpc>
                <a:spcPct val="250000"/>
              </a:lnSpc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32072-E48D-EB4F-2EDD-4AE54415F0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86DE08B-5C73-B871-5E9D-D0B6FF0E1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25769" r="14108" b="23239"/>
          <a:stretch/>
        </p:blipFill>
        <p:spPr bwMode="auto">
          <a:xfrm>
            <a:off x="6400800" y="1209315"/>
            <a:ext cx="5347041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1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32F2-385C-4B79-8409-7083E46E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Mindset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FAFE7-0129-4E40-A764-083EC022E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2" descr="A triangle of learning concepts. In the center, is &quot;Empower Student&quot;. Surrounding the central triangle is &quot;Supportive Learning Environment&quot;, &quot;Growth Mindset&quot;, and &quot;Critical Thinking&quot;.">
            <a:extLst>
              <a:ext uri="{FF2B5EF4-FFF2-40B4-BE49-F238E27FC236}">
                <a16:creationId xmlns:a16="http://schemas.microsoft.com/office/drawing/2014/main" id="{0C79FC2E-DDE5-45CC-8B6C-FF13BA645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434" r="-55" b="656"/>
          <a:stretch/>
        </p:blipFill>
        <p:spPr bwMode="auto">
          <a:xfrm>
            <a:off x="1065119" y="-181847"/>
            <a:ext cx="3857625" cy="5854553"/>
          </a:xfrm>
          <a:prstGeom prst="triangle">
            <a:avLst>
              <a:gd name="adj" fmla="val 1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17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64A7033C-DB71-429A-A763-517A076DAE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225" y="5088670"/>
            <a:ext cx="525607" cy="691870"/>
          </a:xfrm>
          <a:prstGeom prst="rect">
            <a:avLst/>
          </a:prstGeom>
        </p:spPr>
      </p:pic>
      <p:pic>
        <p:nvPicPr>
          <p:cNvPr id="5" name="Content Placeholder 15" descr="A picture containing text, screenshot, diagram, cartoon&#10;&#10;Description automatically generated">
            <a:extLst>
              <a:ext uri="{FF2B5EF4-FFF2-40B4-BE49-F238E27FC236}">
                <a16:creationId xmlns:a16="http://schemas.microsoft.com/office/drawing/2014/main" id="{3F9684AE-F79B-435D-976B-6596194D55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29873"/>
            <a:ext cx="6007100" cy="4450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06A14-20C5-09DC-EEC1-D395239F3A75}"/>
              </a:ext>
            </a:extLst>
          </p:cNvPr>
          <p:cNvSpPr txBox="1"/>
          <p:nvPr/>
        </p:nvSpPr>
        <p:spPr>
          <a:xfrm>
            <a:off x="8273687" y="2632075"/>
            <a:ext cx="12859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Response to: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422EB-11C3-D574-3D5A-8186F388DA3B}"/>
              </a:ext>
            </a:extLst>
          </p:cNvPr>
          <p:cNvSpPr txBox="1"/>
          <p:nvPr/>
        </p:nvSpPr>
        <p:spPr>
          <a:xfrm>
            <a:off x="8432031" y="2930327"/>
            <a:ext cx="9692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2C548-1119-15D9-5E35-6BD28C8909A2}"/>
              </a:ext>
            </a:extLst>
          </p:cNvPr>
          <p:cNvSpPr txBox="1"/>
          <p:nvPr/>
        </p:nvSpPr>
        <p:spPr>
          <a:xfrm>
            <a:off x="8465246" y="3591024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Adversity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B3B72-ADD6-98D3-A334-438E3489D9BD}"/>
              </a:ext>
            </a:extLst>
          </p:cNvPr>
          <p:cNvSpPr txBox="1"/>
          <p:nvPr/>
        </p:nvSpPr>
        <p:spPr>
          <a:xfrm>
            <a:off x="8608362" y="4115934"/>
            <a:ext cx="61657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Effort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90961-664C-07CC-DE6A-C0F1AB9F876B}"/>
              </a:ext>
            </a:extLst>
          </p:cNvPr>
          <p:cNvSpPr txBox="1"/>
          <p:nvPr/>
        </p:nvSpPr>
        <p:spPr>
          <a:xfrm>
            <a:off x="8469253" y="4648087"/>
            <a:ext cx="8947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Criticism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1A301-E0A9-9B24-9DBD-57BBA1E9FDF3}"/>
              </a:ext>
            </a:extLst>
          </p:cNvPr>
          <p:cNvSpPr txBox="1"/>
          <p:nvPr/>
        </p:nvSpPr>
        <p:spPr>
          <a:xfrm>
            <a:off x="8286158" y="5152587"/>
            <a:ext cx="1260986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Other’s Success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5CBEC-4AC0-BB8A-ABAC-9A69F1BE9FC0}"/>
              </a:ext>
            </a:extLst>
          </p:cNvPr>
          <p:cNvSpPr txBox="1"/>
          <p:nvPr/>
        </p:nvSpPr>
        <p:spPr>
          <a:xfrm>
            <a:off x="8524363" y="1289601"/>
            <a:ext cx="780662" cy="477054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Mindsets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Dweck, 2019</a:t>
            </a:r>
          </a:p>
        </p:txBody>
      </p:sp>
    </p:spTree>
    <p:extLst>
      <p:ext uri="{BB962C8B-B14F-4D97-AF65-F5344CB8AC3E}">
        <p14:creationId xmlns:p14="http://schemas.microsoft.com/office/powerpoint/2010/main" val="69813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moVTI">
  <a:themeElements>
    <a:clrScheme name="AnalogousFromLightSeedRightStep">
      <a:dk1>
        <a:srgbClr val="000000"/>
      </a:dk1>
      <a:lt1>
        <a:srgbClr val="FFFFFF"/>
      </a:lt1>
      <a:dk2>
        <a:srgbClr val="412F24"/>
      </a:dk2>
      <a:lt2>
        <a:srgbClr val="E8E4E2"/>
      </a:lt2>
      <a:accent1>
        <a:srgbClr val="63ABC9"/>
      </a:accent1>
      <a:accent2>
        <a:srgbClr val="6D88CC"/>
      </a:accent2>
      <a:accent3>
        <a:srgbClr val="9187D5"/>
      </a:accent3>
      <a:accent4>
        <a:srgbClr val="A16DCC"/>
      </a:accent4>
      <a:accent5>
        <a:srgbClr val="D287D5"/>
      </a:accent5>
      <a:accent6>
        <a:srgbClr val="CC6DA8"/>
      </a:accent6>
      <a:hlink>
        <a:srgbClr val="A97660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MaxSpace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xSpace3" id="{88E86E54-7D37-4475-AE50-0DE0FDB435EC}" vid="{217E897A-C42D-4436-87F4-046D4F2802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637</Words>
  <Application>Microsoft Office PowerPoint</Application>
  <PresentationFormat>Widescreen</PresentationFormat>
  <Paragraphs>124</Paragraphs>
  <Slides>19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Atkinson Hyperlegible</vt:lpstr>
      <vt:lpstr>Calibri</vt:lpstr>
      <vt:lpstr>Elephant</vt:lpstr>
      <vt:lpstr>Gill Sans MT</vt:lpstr>
      <vt:lpstr>Google Sans</vt:lpstr>
      <vt:lpstr>Open Sans</vt:lpstr>
      <vt:lpstr>Univers Condensed</vt:lpstr>
      <vt:lpstr>MemoVTI</vt:lpstr>
      <vt:lpstr>MaxSpace3</vt:lpstr>
      <vt:lpstr>Microsoft Excel Worksheet</vt:lpstr>
      <vt:lpstr>McNair Academic Writing</vt:lpstr>
      <vt:lpstr>Dr. Who?</vt:lpstr>
      <vt:lpstr>Dr. Talbott’s Hobbies and Interests</vt:lpstr>
      <vt:lpstr>Who are You?</vt:lpstr>
      <vt:lpstr>Small Group Activity: Peer Group Get-to-Know-You</vt:lpstr>
      <vt:lpstr>Teaching Philosophy</vt:lpstr>
      <vt:lpstr>Supportive Learning Environment</vt:lpstr>
      <vt:lpstr>Dr. T’s Supportive Learning Environment</vt:lpstr>
      <vt:lpstr>Growth Mindset</vt:lpstr>
      <vt:lpstr>Critical Thinking</vt:lpstr>
      <vt:lpstr>Course Goals</vt:lpstr>
      <vt:lpstr>Academic Paper</vt:lpstr>
      <vt:lpstr>Course Goals</vt:lpstr>
      <vt:lpstr>Writing Process</vt:lpstr>
      <vt:lpstr>Course Goals</vt:lpstr>
      <vt:lpstr>Grad School Map</vt:lpstr>
      <vt:lpstr>How?</vt:lpstr>
      <vt:lpstr>Schedule</vt:lpstr>
      <vt:lpstr>Course Structure and 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McNair Academic Writing</dc:title>
  <dc:creator>Heather Talbott</dc:creator>
  <cp:lastModifiedBy>Talbott, Heather</cp:lastModifiedBy>
  <cp:revision>24</cp:revision>
  <dcterms:created xsi:type="dcterms:W3CDTF">2023-03-31T20:32:52Z</dcterms:created>
  <dcterms:modified xsi:type="dcterms:W3CDTF">2024-06-13T19:41:55Z</dcterms:modified>
</cp:coreProperties>
</file>